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7"/>
  </p:notesMasterIdLst>
  <p:sldIdLst>
    <p:sldId id="266" r:id="rId2"/>
    <p:sldId id="284" r:id="rId3"/>
    <p:sldId id="285" r:id="rId4"/>
    <p:sldId id="287" r:id="rId5"/>
    <p:sldId id="286" r:id="rId6"/>
    <p:sldId id="290" r:id="rId7"/>
    <p:sldId id="291" r:id="rId8"/>
    <p:sldId id="292" r:id="rId9"/>
    <p:sldId id="293" r:id="rId10"/>
    <p:sldId id="288" r:id="rId11"/>
    <p:sldId id="289" r:id="rId12"/>
    <p:sldId id="296" r:id="rId13"/>
    <p:sldId id="294" r:id="rId14"/>
    <p:sldId id="295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Modes of Data Flow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50292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Designing Data Intensive Applications by Martin Kleppmann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through </a:t>
            </a:r>
            <a:r>
              <a:rPr lang="en-US" dirty="0" smtClean="0"/>
              <a:t>services(4)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Web services are merely the latest incarnation of a long lineage of technologies </a:t>
            </a:r>
            <a:r>
              <a:rPr lang="en-US" dirty="0" smtClean="0">
                <a:solidFill>
                  <a:srgbClr val="FF0000"/>
                </a:solidFill>
              </a:rPr>
              <a:t>for making </a:t>
            </a:r>
            <a:r>
              <a:rPr lang="en-US" dirty="0">
                <a:solidFill>
                  <a:srgbClr val="FF0000"/>
                </a:solidFill>
              </a:rPr>
              <a:t>API requests over a network</a:t>
            </a:r>
            <a:r>
              <a:rPr lang="en-US" dirty="0"/>
              <a:t>, many of which received a lot of hype but </a:t>
            </a:r>
            <a:r>
              <a:rPr lang="en-US" dirty="0" smtClean="0"/>
              <a:t>have serious </a:t>
            </a:r>
            <a:r>
              <a:rPr lang="en-US" dirty="0"/>
              <a:t>problems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Enterprise JavaBeans (EJB) and Java Remote Method Invocation (RMI) are limited to Java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DCOM is limited to Microsoft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CORBA is excessively complex, and does not provide backward or forward compatibility </a:t>
            </a:r>
          </a:p>
          <a:p>
            <a:endParaRPr lang="en-US" dirty="0"/>
          </a:p>
          <a:p>
            <a:r>
              <a:rPr lang="en-US" dirty="0"/>
              <a:t>All of these are based on the idea of a </a:t>
            </a:r>
            <a:r>
              <a:rPr lang="en-US" dirty="0">
                <a:solidFill>
                  <a:srgbClr val="FF0000"/>
                </a:solidFill>
              </a:rPr>
              <a:t>Remote Procedure Call (RPC</a:t>
            </a:r>
            <a:r>
              <a:rPr lang="en-US" dirty="0"/>
              <a:t>), which has been around since the 1970s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RPC tries to make a request to a remote network service look the same as calling a function or method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in </a:t>
            </a:r>
            <a:r>
              <a:rPr lang="en-US" dirty="0"/>
              <a:t>programming language, </a:t>
            </a:r>
            <a:r>
              <a:rPr lang="en-US" dirty="0" smtClean="0"/>
              <a:t>within the </a:t>
            </a:r>
            <a:r>
              <a:rPr lang="en-US" dirty="0"/>
              <a:t>same process (aka </a:t>
            </a:r>
            <a:r>
              <a:rPr lang="en-US" dirty="0">
                <a:solidFill>
                  <a:srgbClr val="FF0000"/>
                </a:solidFill>
              </a:rPr>
              <a:t>location transparency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Although this seems convenient at first, the approach is fundamentally flawed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point trying to make a remote service look too much like a local object in programming language,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because </a:t>
            </a:r>
            <a:r>
              <a:rPr lang="en-US" dirty="0"/>
              <a:t>it’s a fundamentally different thing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Remote procedure calls (RPC)</a:t>
            </a:r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through </a:t>
            </a:r>
            <a:r>
              <a:rPr lang="en-US" dirty="0" smtClean="0"/>
              <a:t>services(5)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RPC isn’t going away</a:t>
            </a:r>
            <a:r>
              <a:rPr lang="en-US" dirty="0" smtClean="0">
                <a:solidFill>
                  <a:srgbClr val="FF0000"/>
                </a:solidFill>
              </a:rPr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Various </a:t>
            </a:r>
            <a:r>
              <a:rPr lang="en-US" dirty="0"/>
              <a:t>RPC frameworks have been built on top of all the encodings: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Thrift and Avro come with RPC support included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rgbClr val="FF0000"/>
                </a:solidFill>
              </a:rPr>
              <a:t>gRPC</a:t>
            </a:r>
            <a:r>
              <a:rPr lang="en-US" dirty="0">
                <a:solidFill>
                  <a:srgbClr val="FF0000"/>
                </a:solidFill>
              </a:rPr>
              <a:t> is a RPC implementation using Protocol Buffers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New </a:t>
            </a:r>
            <a:r>
              <a:rPr lang="en-US" dirty="0">
                <a:solidFill>
                  <a:srgbClr val="FF0000"/>
                </a:solidFill>
              </a:rPr>
              <a:t>generation of RPC frameworks is more explicit about the fact that a remote request is different from a local function </a:t>
            </a:r>
            <a:r>
              <a:rPr lang="en-US" dirty="0" smtClean="0">
                <a:solidFill>
                  <a:srgbClr val="FF0000"/>
                </a:solidFill>
              </a:rPr>
              <a:t>call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</a:t>
            </a:r>
            <a:r>
              <a:rPr lang="en-US" dirty="0" smtClean="0"/>
              <a:t>provide </a:t>
            </a:r>
            <a:r>
              <a:rPr lang="en-US" dirty="0"/>
              <a:t>service discovery — that is, allowing a client to find out at which IP address and port number it can find a particular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Custom RPC protocols with a binary encoding format can achieve better performance than something generic like JSON over REST</a:t>
            </a:r>
          </a:p>
          <a:p>
            <a:endParaRPr lang="en-US" dirty="0"/>
          </a:p>
          <a:p>
            <a:r>
              <a:rPr lang="en-US" dirty="0"/>
              <a:t>RESTful API has other significant advantages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good for experimentation and debugging (can simply make requests to it using a web browser or the command-line tool curl)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supported by all main stream programming languages and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vast ecosystem of tools(servers, caches, load balancers, proxies, firewalls, monitoring, debugging tools, testing tools, </a:t>
            </a:r>
            <a:r>
              <a:rPr lang="en-US" dirty="0" smtClean="0"/>
              <a:t>etc.)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For these reasons, REST seems to be the predominant style for public APIs.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Focus of RPC frameworks is on requests between services owned by the same organization, typically within the same datacenter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Current directions for RPC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Message passing data </a:t>
            </a:r>
            <a:r>
              <a:rPr lang="en-IN" dirty="0" smtClean="0"/>
              <a:t>flow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Common ways of data exchange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REST and RPC (where one process sends a request over the network to another process, and expects a response as quickly as possible),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Databases (where one process writes encoded data, and another process reads it again sometime in the future)</a:t>
            </a:r>
          </a:p>
          <a:p>
            <a:endParaRPr lang="en-US" dirty="0"/>
          </a:p>
          <a:p>
            <a:r>
              <a:rPr lang="en-US" dirty="0"/>
              <a:t>Asynchronous message-passing systems, which are </a:t>
            </a:r>
            <a:r>
              <a:rPr lang="en-US" dirty="0">
                <a:solidFill>
                  <a:srgbClr val="FF0000"/>
                </a:solidFill>
              </a:rPr>
              <a:t>somewhere between RPC and databases</a:t>
            </a:r>
          </a:p>
          <a:p>
            <a:pPr lvl="1"/>
            <a:r>
              <a:rPr lang="en-US" dirty="0"/>
              <a:t>similar to RPC in that a client’s request (usually called a message) is delivered to another process with low latency</a:t>
            </a:r>
          </a:p>
          <a:p>
            <a:pPr lvl="1"/>
            <a:r>
              <a:rPr lang="en-US" dirty="0"/>
              <a:t>similar to databases in that the message is not sent via a direct network connection, but goes via an intermediary called a message broker which stores the message </a:t>
            </a:r>
            <a:r>
              <a:rPr lang="en-US" dirty="0" smtClean="0"/>
              <a:t>temporarily</a:t>
            </a:r>
          </a:p>
          <a:p>
            <a:pPr lvl="1"/>
            <a:r>
              <a:rPr lang="en-US" dirty="0" smtClean="0"/>
              <a:t>also </a:t>
            </a:r>
            <a:r>
              <a:rPr lang="en-US" dirty="0"/>
              <a:t>called a </a:t>
            </a:r>
            <a:r>
              <a:rPr lang="en-US" dirty="0">
                <a:solidFill>
                  <a:srgbClr val="FF0000"/>
                </a:solidFill>
              </a:rPr>
              <a:t>message queue or message-oriented </a:t>
            </a:r>
            <a:r>
              <a:rPr lang="en-US" dirty="0" smtClean="0">
                <a:solidFill>
                  <a:srgbClr val="FF0000"/>
                </a:solidFill>
              </a:rPr>
              <a:t>middleware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Asynchronous message-passing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189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Message passing data </a:t>
            </a:r>
            <a:r>
              <a:rPr lang="en-IN" dirty="0" smtClean="0"/>
              <a:t>flow(2)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7442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can act as a buffer if the recipient is unavailable or overloaded, and thus improve system </a:t>
            </a:r>
            <a:r>
              <a:rPr lang="en-US" dirty="0" smtClean="0"/>
              <a:t>reliability</a:t>
            </a:r>
            <a:endParaRPr lang="en-US" dirty="0"/>
          </a:p>
          <a:p>
            <a:r>
              <a:rPr lang="en-US" dirty="0"/>
              <a:t>can automatically redeliver messages to a process that crashed, and thus prevent messages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from </a:t>
            </a:r>
            <a:r>
              <a:rPr lang="en-US" dirty="0"/>
              <a:t>being lost</a:t>
            </a:r>
          </a:p>
          <a:p>
            <a:r>
              <a:rPr lang="en-US" dirty="0"/>
              <a:t>avoids the sender needing to know the IP address and port number of the recipient </a:t>
            </a:r>
          </a:p>
          <a:p>
            <a:r>
              <a:rPr lang="en-US" dirty="0"/>
              <a:t>allows one message to be sent to several recipients</a:t>
            </a:r>
          </a:p>
          <a:p>
            <a:r>
              <a:rPr lang="en-US" dirty="0"/>
              <a:t>logically decouples the sender from the recipient (the sender just publishes messages and doesn’t </a:t>
            </a:r>
          </a:p>
          <a:p>
            <a:pPr marL="0" indent="0">
              <a:buNone/>
            </a:pPr>
            <a:r>
              <a:rPr lang="en-US" dirty="0" smtClean="0"/>
              <a:t>    care who </a:t>
            </a:r>
            <a:r>
              <a:rPr lang="en-US" dirty="0"/>
              <a:t>consumes them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Message-passing communication is usually one-way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sender normally doesn’t expect to receive a reply to its messages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for a process to send a response, but this would usually be done on a separate channel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This is what makes it </a:t>
            </a:r>
            <a:r>
              <a:rPr lang="en-US" dirty="0">
                <a:solidFill>
                  <a:srgbClr val="FF0000"/>
                </a:solidFill>
              </a:rPr>
              <a:t>asynchronous</a:t>
            </a:r>
            <a:r>
              <a:rPr lang="en-US" dirty="0"/>
              <a:t>: the sender doesn’t wait for the message to be delivered, but simply sends it and then forgets about it.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Message broker’s Advantages compared </a:t>
            </a:r>
            <a:r>
              <a:rPr lang="en-US" dirty="0"/>
              <a:t>to direct RPC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091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Message passing data </a:t>
            </a:r>
            <a:r>
              <a:rPr lang="en-IN" dirty="0" smtClean="0"/>
              <a:t>flow(3)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Landscape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 </a:t>
            </a:r>
            <a:r>
              <a:rPr lang="en-US" dirty="0"/>
              <a:t>past, </a:t>
            </a:r>
            <a:r>
              <a:rPr lang="en-US" dirty="0" smtClean="0"/>
              <a:t>dominated </a:t>
            </a:r>
            <a:r>
              <a:rPr lang="en-US" dirty="0"/>
              <a:t>by commercial enterprise software by companies such as TIBCO, IBM WebSphere,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err="1" smtClean="0"/>
              <a:t>webMethods</a:t>
            </a:r>
            <a:r>
              <a:rPr lang="en-US" dirty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recently, open source implementations such as </a:t>
            </a:r>
            <a:r>
              <a:rPr lang="en-US" dirty="0" err="1"/>
              <a:t>RabbitMQ</a:t>
            </a:r>
            <a:r>
              <a:rPr lang="en-US" dirty="0"/>
              <a:t>, </a:t>
            </a:r>
            <a:r>
              <a:rPr lang="en-US" dirty="0" err="1"/>
              <a:t>ActiveMQ</a:t>
            </a:r>
            <a:r>
              <a:rPr lang="en-US" dirty="0"/>
              <a:t>, </a:t>
            </a:r>
            <a:r>
              <a:rPr lang="en-US" dirty="0" err="1"/>
              <a:t>HornetQ</a:t>
            </a:r>
            <a:r>
              <a:rPr lang="en-US" dirty="0"/>
              <a:t>, NATS and Apache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Kafka </a:t>
            </a:r>
            <a:r>
              <a:rPr lang="en-US" dirty="0"/>
              <a:t>have become popular</a:t>
            </a:r>
          </a:p>
          <a:p>
            <a:endParaRPr lang="en-US" dirty="0"/>
          </a:p>
          <a:p>
            <a:r>
              <a:rPr lang="en-US" dirty="0"/>
              <a:t>In general, message brokers are used as follows: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process sends a message to a named queue or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broker ensures that the message is delivered to one or more consumers or subscribers of that queue or topic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many producers and many consumers on the same topic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topic provides only one-way data flow!</a:t>
            </a:r>
          </a:p>
          <a:p>
            <a:endParaRPr lang="en-US" dirty="0"/>
          </a:p>
          <a:p>
            <a:r>
              <a:rPr lang="en-US" dirty="0"/>
              <a:t>Message brokers typically don’t enforce any particular data model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message is just a sequence of bytes, with some metadata, so can use any encoding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encoding is backward and forward compatible, have the greatest flexibility to change publishers and consumers independently, and deploy them in any </a:t>
            </a:r>
            <a:r>
              <a:rPr lang="en-US" dirty="0" smtClean="0"/>
              <a:t>order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Message brokers</a:t>
            </a:r>
          </a:p>
        </p:txBody>
      </p:sp>
    </p:spTree>
    <p:extLst>
      <p:ext uri="{BB962C8B-B14F-4D97-AF65-F5344CB8AC3E}">
        <p14:creationId xmlns:p14="http://schemas.microsoft.com/office/powerpoint/2010/main" val="248087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 of Data Flow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Many ways how data can flow from one process to another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Who encodes the data, and who decodes it?</a:t>
            </a:r>
          </a:p>
          <a:p>
            <a:endParaRPr lang="en-US" dirty="0"/>
          </a:p>
          <a:p>
            <a:r>
              <a:rPr lang="en-US" dirty="0"/>
              <a:t>Most common ways how data flows between processes: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Via Databases</a:t>
            </a:r>
            <a:r>
              <a:rPr lang="en-US" dirty="0"/>
              <a:t>, where the process writing to the database encodes the data, and </a:t>
            </a:r>
            <a:r>
              <a:rPr lang="en-US" dirty="0" smtClean="0"/>
              <a:t>the process </a:t>
            </a:r>
            <a:r>
              <a:rPr lang="en-US" dirty="0"/>
              <a:t>reading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from </a:t>
            </a:r>
            <a:r>
              <a:rPr lang="en-US" dirty="0"/>
              <a:t>the database decodes it.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Via RPC </a:t>
            </a:r>
            <a:r>
              <a:rPr lang="en-US" dirty="0">
                <a:solidFill>
                  <a:srgbClr val="FF0000"/>
                </a:solidFill>
              </a:rPr>
              <a:t>and REST APIs</a:t>
            </a:r>
            <a:r>
              <a:rPr lang="en-US" dirty="0"/>
              <a:t>, where the client encodes a request, the server decodes </a:t>
            </a:r>
            <a:r>
              <a:rPr lang="en-US" dirty="0" smtClean="0"/>
              <a:t>the request </a:t>
            </a:r>
            <a:r>
              <a:rPr lang="en-US" dirty="0"/>
              <a:t>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encodes </a:t>
            </a:r>
            <a:r>
              <a:rPr lang="en-US" dirty="0"/>
              <a:t>a response, and the client finally decodes the response.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Via Asynchronous </a:t>
            </a:r>
            <a:r>
              <a:rPr lang="en-US" dirty="0">
                <a:solidFill>
                  <a:srgbClr val="FF0000"/>
                </a:solidFill>
              </a:rPr>
              <a:t>message-passing </a:t>
            </a:r>
            <a:r>
              <a:rPr lang="en-US" dirty="0"/>
              <a:t>(using message brokers or actors), where </a:t>
            </a:r>
            <a:r>
              <a:rPr lang="en-US" dirty="0" smtClean="0"/>
              <a:t>nodes communicate </a:t>
            </a:r>
            <a:r>
              <a:rPr lang="en-US" dirty="0"/>
              <a:t>by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sending </a:t>
            </a:r>
            <a:r>
              <a:rPr lang="en-US" dirty="0"/>
              <a:t>each other messages that are encoded by the </a:t>
            </a:r>
            <a:r>
              <a:rPr lang="en-US" dirty="0" smtClean="0"/>
              <a:t>sender and </a:t>
            </a:r>
            <a:r>
              <a:rPr lang="en-US" dirty="0"/>
              <a:t>decoded by the recipient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through databases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8767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In a database, the process that writes to the database encodes the data, and the process that reads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from </a:t>
            </a:r>
            <a:r>
              <a:rPr lang="en-US" dirty="0">
                <a:solidFill>
                  <a:srgbClr val="FF0000"/>
                </a:solidFill>
              </a:rPr>
              <a:t>the database decodes </a:t>
            </a:r>
            <a:r>
              <a:rPr lang="en-US" dirty="0" smtClean="0">
                <a:solidFill>
                  <a:srgbClr val="FF0000"/>
                </a:solidFill>
              </a:rPr>
              <a:t>it</a:t>
            </a:r>
          </a:p>
          <a:p>
            <a:endParaRPr lang="en-US" dirty="0"/>
          </a:p>
          <a:p>
            <a:r>
              <a:rPr lang="en-US" dirty="0"/>
              <a:t>May just be a </a:t>
            </a:r>
            <a:r>
              <a:rPr lang="en-US" dirty="0">
                <a:solidFill>
                  <a:srgbClr val="FF0000"/>
                </a:solidFill>
              </a:rPr>
              <a:t>single process accessing the database</a:t>
            </a:r>
            <a:r>
              <a:rPr lang="en-US" dirty="0"/>
              <a:t>, in which case the reader is simply a </a:t>
            </a:r>
            <a:r>
              <a:rPr lang="en-US" dirty="0" smtClean="0"/>
              <a:t>later version </a:t>
            </a:r>
            <a:r>
              <a:rPr lang="en-US" dirty="0"/>
              <a:t>of the same process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Backward compatibility is clearly necessary </a:t>
            </a:r>
            <a:r>
              <a:rPr lang="en-US" dirty="0"/>
              <a:t>here, otherwise won’t be able to decode what was previously wrote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Common for several different processes to be accessing a database at the same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example, several </a:t>
            </a:r>
            <a:r>
              <a:rPr lang="en-US" dirty="0"/>
              <a:t>different applications or services, or several instances of the same service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Either </a:t>
            </a:r>
            <a:r>
              <a:rPr lang="en-US" dirty="0"/>
              <a:t>way, in an environment where the application is changing,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Likely that </a:t>
            </a:r>
            <a:r>
              <a:rPr lang="en-US" dirty="0"/>
              <a:t>some processes accessing the database will be running newer code and some will be running older code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 new </a:t>
            </a:r>
            <a:r>
              <a:rPr lang="en-US" dirty="0"/>
              <a:t>version is currently being deployed in a rolling upgrade, so some instances have been updated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Others </a:t>
            </a:r>
            <a:r>
              <a:rPr lang="en-US" dirty="0"/>
              <a:t>haven’t </a:t>
            </a:r>
            <a:r>
              <a:rPr lang="en-US" dirty="0" smtClean="0"/>
              <a:t>yet!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that a value in the database may be written by a newer version of the code, and subsequently read by an older version of the code that is still </a:t>
            </a:r>
            <a:r>
              <a:rPr lang="en-US" dirty="0" smtClean="0"/>
              <a:t>running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Forward compatibility is also often required for databases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 Compatibility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through databases(2)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If a field is added to a record schema, and the newer code writes a value for that new field to the </a:t>
            </a:r>
            <a:r>
              <a:rPr lang="en-US" dirty="0" smtClean="0"/>
              <a:t>database. Subsequently</a:t>
            </a:r>
            <a:r>
              <a:rPr lang="en-US" dirty="0"/>
              <a:t>, an older version of the code (which doesn’t yet know about the new field) reads the record, updates it, and writes it back</a:t>
            </a:r>
          </a:p>
          <a:p>
            <a:r>
              <a:rPr lang="en-US" dirty="0" smtClean="0"/>
              <a:t>In </a:t>
            </a:r>
            <a:r>
              <a:rPr lang="en-US" dirty="0"/>
              <a:t>this situation, the desirable behavior is usually for the old code to keep the new field intact, even though it couldn’t be interpreted</a:t>
            </a:r>
          </a:p>
          <a:p>
            <a:pPr lvl="1"/>
            <a:r>
              <a:rPr lang="en-US" dirty="0"/>
              <a:t>The encoding formats support such preservation of unknown fields, but sometimes need to take care at an application level,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Additional </a:t>
            </a:r>
            <a:r>
              <a:rPr lang="en-IN" dirty="0"/>
              <a:t>snag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3362325"/>
            <a:ext cx="55530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through </a:t>
            </a:r>
            <a:r>
              <a:rPr lang="en-IN" dirty="0" smtClean="0"/>
              <a:t>databases(3)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744200" cy="48767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database generally allows any value to be updated at any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within a single database may have some values that were written five milliseconds ago,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some </a:t>
            </a:r>
            <a:r>
              <a:rPr lang="en-US" dirty="0"/>
              <a:t>values that were written five years ago</a:t>
            </a:r>
          </a:p>
          <a:p>
            <a:endParaRPr lang="en-US" dirty="0"/>
          </a:p>
          <a:p>
            <a:r>
              <a:rPr lang="en-US" dirty="0"/>
              <a:t>Data outlives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deploy a new version of your application, may entirely replace the old version with the new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version </a:t>
            </a:r>
            <a:r>
              <a:rPr lang="en-US" dirty="0"/>
              <a:t>within a few minutes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Same is not true of database contents: the five-year-old data will still be there</a:t>
            </a:r>
          </a:p>
          <a:p>
            <a:endParaRPr lang="en-US" dirty="0"/>
          </a:p>
          <a:p>
            <a:r>
              <a:rPr lang="en-US" dirty="0"/>
              <a:t>Schema Evolution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Rewriting (migrating) data  to a new schema is certainly possible, but it’s an expensive thing to do on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large </a:t>
            </a:r>
            <a:r>
              <a:rPr lang="en-US" dirty="0"/>
              <a:t>dataset, so mostly avoided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Simple schema changes, such as adding a new column with a null default value, without rewriting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existing </a:t>
            </a:r>
            <a:r>
              <a:rPr lang="en-US" dirty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Schema evolution thus allows the entire database to appear as if it was encoded with a single schema, even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though </a:t>
            </a:r>
            <a:r>
              <a:rPr lang="en-US" dirty="0"/>
              <a:t>the underlying storage may contain records encoded </a:t>
            </a:r>
            <a:r>
              <a:rPr lang="en-US" dirty="0" smtClean="0"/>
              <a:t>with various </a:t>
            </a:r>
            <a:r>
              <a:rPr lang="en-US" dirty="0"/>
              <a:t>historical versions of the schema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Different values written at different times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through </a:t>
            </a:r>
            <a:r>
              <a:rPr lang="en-IN" dirty="0" smtClean="0"/>
              <a:t>databases(4)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Snapshot of database can be taken from time to time, say for backup purposes or for loading into a data warehouse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dump will typically be encoded using the latest schema, even if the original encoding in the source </a:t>
            </a:r>
          </a:p>
          <a:p>
            <a:pPr marL="457200" lvl="1" indent="0">
              <a:buNone/>
            </a:pPr>
            <a:r>
              <a:rPr lang="en-US" dirty="0" smtClean="0"/>
              <a:t>    database </a:t>
            </a:r>
            <a:r>
              <a:rPr lang="en-US" dirty="0"/>
              <a:t>contained a mixture of schema </a:t>
            </a:r>
            <a:r>
              <a:rPr lang="en-US" dirty="0" smtClean="0"/>
              <a:t>versions from </a:t>
            </a:r>
            <a:r>
              <a:rPr lang="en-US" dirty="0"/>
              <a:t>different eras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Copying the data anyway, might as well encode the copy of the data consistently</a:t>
            </a:r>
          </a:p>
          <a:p>
            <a:endParaRPr lang="en-US" dirty="0"/>
          </a:p>
          <a:p>
            <a:r>
              <a:rPr lang="en-US" dirty="0"/>
              <a:t>As the data dump is written in one go, and is thereafter immutable, formats like Avro object container files are a good fit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Good opportunity to encode the data in an analytics-friendly column-oriented format such as Parquet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Archival storage</a:t>
            </a:r>
          </a:p>
        </p:txBody>
      </p:sp>
    </p:spTree>
    <p:extLst>
      <p:ext uri="{BB962C8B-B14F-4D97-AF65-F5344CB8AC3E}">
        <p14:creationId xmlns:p14="http://schemas.microsoft.com/office/powerpoint/2010/main" val="137277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through </a:t>
            </a:r>
            <a:r>
              <a:rPr lang="en-US" dirty="0" smtClean="0"/>
              <a:t>services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952999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Processes that need to communicate over a network, there are a few different ways of arranging that communication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most common arrangement is to have two roles: </a:t>
            </a:r>
            <a:r>
              <a:rPr lang="en-US" dirty="0">
                <a:solidFill>
                  <a:srgbClr val="FF0000"/>
                </a:solidFill>
              </a:rPr>
              <a:t>clients and servers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servers expose an API over the network, and the clients can connect to the servers to make requests to that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API exposed by the server is known as a service</a:t>
            </a:r>
          </a:p>
          <a:p>
            <a:endParaRPr lang="en-US" dirty="0"/>
          </a:p>
          <a:p>
            <a:r>
              <a:rPr lang="en-US" dirty="0"/>
              <a:t>Web Clients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Clients (web browsers) make requests to web servers, making GET requests to download HTML, CSS, JavaScript, images </a:t>
            </a:r>
            <a:r>
              <a:rPr lang="en-US" dirty="0" smtClean="0"/>
              <a:t>etc. or making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POST </a:t>
            </a:r>
            <a:r>
              <a:rPr lang="en-US" dirty="0"/>
              <a:t>requests to submit data to the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API consists of a standardized set of protocols and data formats (HTTP, URLs, SSL/TLS, HTML, etc.)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web browsers, web servers and website authors mostly agree on these standards, can use any web browser to access any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website</a:t>
            </a:r>
            <a:endParaRPr lang="en-US" dirty="0"/>
          </a:p>
          <a:p>
            <a:endParaRPr lang="en-US" dirty="0"/>
          </a:p>
          <a:p>
            <a:r>
              <a:rPr lang="en-US" dirty="0"/>
              <a:t>Other Clients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native app running on a mobile device or a desktop computer can also make network requests to a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client-side JavaScript application running inside a web browser can use </a:t>
            </a:r>
            <a:r>
              <a:rPr lang="en-US" dirty="0" err="1"/>
              <a:t>XMLHttpRequest</a:t>
            </a:r>
            <a:r>
              <a:rPr lang="en-US" dirty="0"/>
              <a:t> to become a HTTP client (aka Ajax)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server’s response is typically not HTML for displaying to a human, but rather data in an encoding that is convenient for further processing by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the </a:t>
            </a:r>
            <a:r>
              <a:rPr lang="en-US" dirty="0" err="1"/>
              <a:t>clientside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Application </a:t>
            </a:r>
            <a:r>
              <a:rPr lang="en-US" dirty="0"/>
              <a:t>code (such as </a:t>
            </a:r>
            <a:r>
              <a:rPr lang="en-US" dirty="0" smtClean="0"/>
              <a:t>JSON) API </a:t>
            </a:r>
            <a:r>
              <a:rPr lang="en-US" dirty="0"/>
              <a:t>is implemented on top of HTTP is application-specific,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Client and server need to agree on the details of that API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Client and Server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700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through </a:t>
            </a:r>
            <a:r>
              <a:rPr lang="en-US" dirty="0" smtClean="0"/>
              <a:t>services(2)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/>
          </a:bodyPr>
          <a:lstStyle/>
          <a:p>
            <a:r>
              <a:rPr lang="en-US" dirty="0"/>
              <a:t>Service-oriented architecture (SOA)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Server can itself be a client to another service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used to decompose a large application into smaller services by area of functionality,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such </a:t>
            </a:r>
            <a:r>
              <a:rPr lang="en-US" dirty="0"/>
              <a:t>that one service makes </a:t>
            </a:r>
            <a:r>
              <a:rPr lang="en-US" dirty="0" smtClean="0"/>
              <a:t>a request </a:t>
            </a:r>
            <a:r>
              <a:rPr lang="en-US" dirty="0"/>
              <a:t>to another when it requires some functionality or data from that other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recently refined and rebranded as </a:t>
            </a:r>
            <a:r>
              <a:rPr lang="en-US" dirty="0">
                <a:solidFill>
                  <a:srgbClr val="FF0000"/>
                </a:solidFill>
              </a:rPr>
              <a:t>microservices</a:t>
            </a:r>
            <a:r>
              <a:rPr lang="en-US" dirty="0"/>
              <a:t> </a:t>
            </a:r>
            <a:r>
              <a:rPr lang="en-US" dirty="0" smtClean="0"/>
              <a:t>architecture!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key design goal is to make the application easier to change and maintain by making services independently deployable and evolvable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each service should be owned by one team, and that team should be able to release new versions of the service </a:t>
            </a:r>
            <a:r>
              <a:rPr lang="en-US" dirty="0" smtClean="0"/>
              <a:t>frequently without </a:t>
            </a:r>
            <a:r>
              <a:rPr lang="en-US" dirty="0"/>
              <a:t>having to coordinate with other teams</a:t>
            </a:r>
          </a:p>
          <a:p>
            <a:endParaRPr lang="en-US" dirty="0"/>
          </a:p>
          <a:p>
            <a:r>
              <a:rPr lang="en-US" dirty="0"/>
              <a:t>Should expect old and new versions of servers and clients to be running at the same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encoding used by servers and clients must be compatible across versions of the service API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199215"/>
            <a:ext cx="11196956" cy="395287"/>
          </a:xfrm>
        </p:spPr>
        <p:txBody>
          <a:bodyPr/>
          <a:lstStyle/>
          <a:p>
            <a:r>
              <a:rPr lang="en-IN" dirty="0" smtClean="0"/>
              <a:t>Service-oriented architecture (SOA) / Microservices Architecture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8191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through </a:t>
            </a:r>
            <a:r>
              <a:rPr lang="en-US" dirty="0" smtClean="0"/>
              <a:t>services(3)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820400" cy="48767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HTTP</a:t>
            </a:r>
            <a:r>
              <a:rPr lang="en-US" dirty="0" smtClean="0"/>
              <a:t> </a:t>
            </a:r>
            <a:r>
              <a:rPr lang="en-US" dirty="0"/>
              <a:t>is used as the underlying protocol for talking to the </a:t>
            </a:r>
            <a:r>
              <a:rPr lang="en-US" dirty="0" smtClean="0"/>
              <a:t>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Two popular approaches: </a:t>
            </a:r>
            <a:r>
              <a:rPr lang="en-US" dirty="0">
                <a:solidFill>
                  <a:srgbClr val="FF0000"/>
                </a:solidFill>
              </a:rPr>
              <a:t>REST and SOAP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REST </a:t>
            </a:r>
            <a:r>
              <a:rPr lang="en-US" dirty="0">
                <a:solidFill>
                  <a:srgbClr val="FF0000"/>
                </a:solidFill>
              </a:rPr>
              <a:t>is not a protocol, but rather a design philosophy that builds upon the principles of HTTP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emphasizes simple data formats, using URLs for identifying resources, and using HTTP features for cache control, authentication, and </a:t>
            </a:r>
            <a:r>
              <a:rPr lang="en-US" dirty="0" smtClean="0"/>
              <a:t>content type </a:t>
            </a:r>
            <a:r>
              <a:rPr lang="en-US" dirty="0"/>
              <a:t>negotiation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gaining popularity compared to SOAP, at least in the context of cross-organizational service integration and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often associated with </a:t>
            </a:r>
            <a:r>
              <a:rPr lang="en-US" dirty="0"/>
              <a:t>microservices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API designed according to the principles of REST is called RESTful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SOAP is an XML-based protocol for making network API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commonly used over HTTP, it aims to be independent from HTTP and avoids using most HTTP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 comes with a sprawling and complex multitude of related standards (the web service framework,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known </a:t>
            </a:r>
            <a:r>
              <a:rPr lang="en-US" dirty="0"/>
              <a:t>as WS-*)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API of a SOAP web service is described using an XML-based language called WSDL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WSDL is not designed to be human-readable, and as SOAP messages are often too complex to construct manually, users of SOAP rely heavily on tool support, </a:t>
            </a:r>
            <a:r>
              <a:rPr lang="en-US" dirty="0" smtClean="0"/>
              <a:t>code generation </a:t>
            </a:r>
            <a:r>
              <a:rPr lang="en-US" dirty="0"/>
              <a:t>and IDEs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Although SOAP is still used in many large enterprises, it has fallen out of favor in most smaller companies.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Web services</a:t>
            </a:r>
          </a:p>
        </p:txBody>
      </p:sp>
    </p:spTree>
    <p:extLst>
      <p:ext uri="{BB962C8B-B14F-4D97-AF65-F5344CB8AC3E}">
        <p14:creationId xmlns:p14="http://schemas.microsoft.com/office/powerpoint/2010/main" val="210186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3293</TotalTime>
  <Words>2214</Words>
  <Application>Microsoft Office PowerPoint</Application>
  <PresentationFormat>Widescreen</PresentationFormat>
  <Paragraphs>190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Modes of Data Flow</vt:lpstr>
      <vt:lpstr>Modes of Data Flow</vt:lpstr>
      <vt:lpstr>Data flow through databases</vt:lpstr>
      <vt:lpstr>Data flow through databases(2)</vt:lpstr>
      <vt:lpstr>Data flow through databases(3)</vt:lpstr>
      <vt:lpstr>Data flow through databases(4)</vt:lpstr>
      <vt:lpstr>Data flow through services</vt:lpstr>
      <vt:lpstr>Data flow through services(2)</vt:lpstr>
      <vt:lpstr>Data flow through services(3)</vt:lpstr>
      <vt:lpstr>Data flow through services(4)</vt:lpstr>
      <vt:lpstr>Data flow through services(5)</vt:lpstr>
      <vt:lpstr>Message passing data flow</vt:lpstr>
      <vt:lpstr>Message passing data flow(2)</vt:lpstr>
      <vt:lpstr>Message passing data flow(3)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261</cp:revision>
  <dcterms:created xsi:type="dcterms:W3CDTF">2018-10-16T06:13:57Z</dcterms:created>
  <dcterms:modified xsi:type="dcterms:W3CDTF">2023-06-09T13:09:56Z</dcterms:modified>
</cp:coreProperties>
</file>

<file path=docProps/thumbnail.jpeg>
</file>